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74" r:id="rId4"/>
    <p:sldId id="275" r:id="rId5"/>
    <p:sldId id="276" r:id="rId6"/>
    <p:sldId id="279" r:id="rId7"/>
    <p:sldId id="280" r:id="rId8"/>
    <p:sldId id="321" r:id="rId9"/>
    <p:sldId id="322" r:id="rId10"/>
    <p:sldId id="308" r:id="rId11"/>
    <p:sldId id="309" r:id="rId12"/>
    <p:sldId id="326" r:id="rId13"/>
    <p:sldId id="311" r:id="rId14"/>
    <p:sldId id="312" r:id="rId15"/>
    <p:sldId id="323" r:id="rId16"/>
    <p:sldId id="325" r:id="rId17"/>
    <p:sldId id="32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4ACA4-EFF7-486D-A5F8-EC7357FA828C}" v="51" dt="2019-10-22T02:55:15.924"/>
    <p1510:client id="{DD4D8FD7-8B28-4EFC-8BA5-4B5A0ED791C0}" v="4" dt="2019-10-22T13:12:43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Bergerud" userId="ee487e69e0f443c3" providerId="LiveId" clId="{7344ACA4-EFF7-486D-A5F8-EC7357FA828C}"/>
    <pc:docChg chg="custSel addSld modSld">
      <pc:chgData name="Brandon Bergerud" userId="ee487e69e0f443c3" providerId="LiveId" clId="{7344ACA4-EFF7-486D-A5F8-EC7357FA828C}" dt="2019-10-22T02:55:45.967" v="183" actId="208"/>
      <pc:docMkLst>
        <pc:docMk/>
      </pc:docMkLst>
      <pc:sldChg chg="addSp modSp add">
        <pc:chgData name="Brandon Bergerud" userId="ee487e69e0f443c3" providerId="LiveId" clId="{7344ACA4-EFF7-486D-A5F8-EC7357FA828C}" dt="2019-10-22T02:55:45.967" v="183" actId="208"/>
        <pc:sldMkLst>
          <pc:docMk/>
          <pc:sldMk cId="2873331290" sldId="325"/>
        </pc:sldMkLst>
        <pc:spChg chg="mod">
          <ac:chgData name="Brandon Bergerud" userId="ee487e69e0f443c3" providerId="LiveId" clId="{7344ACA4-EFF7-486D-A5F8-EC7357FA828C}" dt="2019-10-22T02:53:15.166" v="1" actId="20577"/>
          <ac:spMkLst>
            <pc:docMk/>
            <pc:sldMk cId="2873331290" sldId="325"/>
            <ac:spMk id="4" creationId="{B6789CAC-CC72-444B-8E36-0F5CE0702557}"/>
          </ac:spMkLst>
        </pc:spChg>
        <pc:spChg chg="add mod">
          <ac:chgData name="Brandon Bergerud" userId="ee487e69e0f443c3" providerId="LiveId" clId="{7344ACA4-EFF7-486D-A5F8-EC7357FA828C}" dt="2019-10-22T02:53:49.110" v="62" actId="1076"/>
          <ac:spMkLst>
            <pc:docMk/>
            <pc:sldMk cId="2873331290" sldId="325"/>
            <ac:spMk id="8" creationId="{7E143EAF-3C78-4457-B1D4-B78D92DBA362}"/>
          </ac:spMkLst>
        </pc:spChg>
        <pc:spChg chg="add mod">
          <ac:chgData name="Brandon Bergerud" userId="ee487e69e0f443c3" providerId="LiveId" clId="{7344ACA4-EFF7-486D-A5F8-EC7357FA828C}" dt="2019-10-22T02:54:34.187" v="130" actId="1076"/>
          <ac:spMkLst>
            <pc:docMk/>
            <pc:sldMk cId="2873331290" sldId="325"/>
            <ac:spMk id="16" creationId="{E482C604-AE6E-4177-A98E-DE54D7192820}"/>
          </ac:spMkLst>
        </pc:spChg>
        <pc:spChg chg="add mod">
          <ac:chgData name="Brandon Bergerud" userId="ee487e69e0f443c3" providerId="LiveId" clId="{7344ACA4-EFF7-486D-A5F8-EC7357FA828C}" dt="2019-10-22T02:55:15.924" v="177" actId="20577"/>
          <ac:spMkLst>
            <pc:docMk/>
            <pc:sldMk cId="2873331290" sldId="325"/>
            <ac:spMk id="18" creationId="{C0866A98-B81D-46B6-9A20-73AD2DFB05F7}"/>
          </ac:spMkLst>
        </pc:spChg>
        <pc:cxnChg chg="add mod">
          <ac:chgData name="Brandon Bergerud" userId="ee487e69e0f443c3" providerId="LiveId" clId="{7344ACA4-EFF7-486D-A5F8-EC7357FA828C}" dt="2019-10-22T02:55:45.967" v="183" actId="208"/>
          <ac:cxnSpMkLst>
            <pc:docMk/>
            <pc:sldMk cId="2873331290" sldId="325"/>
            <ac:cxnSpMk id="5" creationId="{6104FC7A-C60C-4D8A-810D-CC29E37B3E52}"/>
          </ac:cxnSpMkLst>
        </pc:cxnChg>
        <pc:cxnChg chg="add mod">
          <ac:chgData name="Brandon Bergerud" userId="ee487e69e0f443c3" providerId="LiveId" clId="{7344ACA4-EFF7-486D-A5F8-EC7357FA828C}" dt="2019-10-22T02:55:40.474" v="181" actId="208"/>
          <ac:cxnSpMkLst>
            <pc:docMk/>
            <pc:sldMk cId="2873331290" sldId="325"/>
            <ac:cxnSpMk id="10" creationId="{ADF21ACD-5541-477D-8EC4-3E97B6754137}"/>
          </ac:cxnSpMkLst>
        </pc:cxnChg>
        <pc:cxnChg chg="add mod">
          <ac:chgData name="Brandon Bergerud" userId="ee487e69e0f443c3" providerId="LiveId" clId="{7344ACA4-EFF7-486D-A5F8-EC7357FA828C}" dt="2019-10-22T02:55:42.828" v="182" actId="208"/>
          <ac:cxnSpMkLst>
            <pc:docMk/>
            <pc:sldMk cId="2873331290" sldId="325"/>
            <ac:cxnSpMk id="14" creationId="{9A9A3035-28DC-4809-AAF8-BFC3A1017E08}"/>
          </ac:cxnSpMkLst>
        </pc:cxnChg>
      </pc:sldChg>
    </pc:docChg>
  </pc:docChgLst>
  <pc:docChgLst>
    <pc:chgData name="Brandon Bergerud" userId="ee487e69e0f443c3" providerId="Windows Live" clId="Web-{DD4D8FD7-8B28-4EFC-8BA5-4B5A0ED791C0}"/>
    <pc:docChg chg="addSld modSld">
      <pc:chgData name="Brandon Bergerud" userId="ee487e69e0f443c3" providerId="Windows Live" clId="Web-{DD4D8FD7-8B28-4EFC-8BA5-4B5A0ED791C0}" dt="2019-10-22T13:12:41.955" v="2"/>
      <pc:docMkLst>
        <pc:docMk/>
      </pc:docMkLst>
      <pc:sldChg chg="addSp delSp modSp add replId">
        <pc:chgData name="Brandon Bergerud" userId="ee487e69e0f443c3" providerId="Windows Live" clId="Web-{DD4D8FD7-8B28-4EFC-8BA5-4B5A0ED791C0}" dt="2019-10-22T13:12:41.955" v="2"/>
        <pc:sldMkLst>
          <pc:docMk/>
          <pc:sldMk cId="4136925415" sldId="326"/>
        </pc:sldMkLst>
        <pc:spChg chg="add del mod">
          <ac:chgData name="Brandon Bergerud" userId="ee487e69e0f443c3" providerId="Windows Live" clId="Web-{DD4D8FD7-8B28-4EFC-8BA5-4B5A0ED791C0}" dt="2019-10-22T13:12:41.955" v="2"/>
          <ac:spMkLst>
            <pc:docMk/>
            <pc:sldMk cId="4136925415" sldId="326"/>
            <ac:spMk id="5" creationId="{9522969C-70C4-4368-8FF9-CD6782D6FF9E}"/>
          </ac:spMkLst>
        </pc:spChg>
        <pc:picChg chg="del">
          <ac:chgData name="Brandon Bergerud" userId="ee487e69e0f443c3" providerId="Windows Live" clId="Web-{DD4D8FD7-8B28-4EFC-8BA5-4B5A0ED791C0}" dt="2019-10-22T13:12:37.627" v="1"/>
          <ac:picMkLst>
            <pc:docMk/>
            <pc:sldMk cId="4136925415" sldId="326"/>
            <ac:picMk id="6" creationId="{6685D46C-B1E9-4889-830A-F296B3F54B3D}"/>
          </ac:picMkLst>
        </pc:picChg>
        <pc:picChg chg="add mod ord">
          <ac:chgData name="Brandon Bergerud" userId="ee487e69e0f443c3" providerId="Windows Live" clId="Web-{DD4D8FD7-8B28-4EFC-8BA5-4B5A0ED791C0}" dt="2019-10-22T13:12:41.955" v="2"/>
          <ac:picMkLst>
            <pc:docMk/>
            <pc:sldMk cId="4136925415" sldId="326"/>
            <ac:picMk id="7" creationId="{2C3D5FA8-4010-4062-8CFD-DB98B3F126F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1CD0-D703-4BE7-B89E-8F762691D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BDB6E-92BA-4C30-95DD-E05F97408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95DB7-77B4-4027-A236-D13DEF89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74121-C314-46D3-8226-47584606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47776-632F-4E55-A1E0-B5450ED5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3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0781-46CC-461D-8996-1787C374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0E32D-7FC1-4AFE-B3A0-91C849AD2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5D07C-9DC5-4A7F-940E-4E96E8DFD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DD07C-56C9-44A3-91E8-2E53E2EC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42C5B-8592-4420-BA81-15521F26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7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F23B1C-D829-4D0A-BAC6-446CB02F0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3BB29-CBA0-4E24-A547-063831954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D6CAB-D719-49C3-8861-E0A0D533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0DBFD-C0D5-4420-BB20-D4C1B176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9DCB3-7B21-41AF-A256-31525095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0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2D95-59D4-47CD-9285-E46A0257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FEF3-FDA7-475C-A554-FB17FCF7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45B1C-9029-4E19-AC56-9CB2F601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64C27-0759-458F-881F-E77F4540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4A92A-6AAB-4D16-82BF-D59B8AEBA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4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0B3E-1F71-4003-AC71-917FCD01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B6772-B1BB-45F7-A944-236780CAF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BBDD1-0D6A-4D6C-9BBF-335E155C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3DB42-4B0E-49F9-B9BF-1A5110DF8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03E64-2500-4126-9F4E-2C1CDFED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F65AC-6385-48D9-A1F6-EBC3BA2B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61B44-5B19-4A54-9390-94D4231A5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DF04F-369F-4935-B44A-8A9D205CF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0FD7F-B7AA-4693-BC9F-3B823E25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F25B9-1C84-46DF-80E5-B8208E83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393F3-942B-43EF-BA89-98D853A1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DF57-830E-4478-9181-A9DE0BC0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9B0E2-883A-47D4-B484-FA63D78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2ACA-BC84-4BCB-88F9-459C5C8FB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71BD2-50A6-4D82-84DE-257EEB78B5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8AEF0-0BB7-4C21-9309-99208DB2F4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F598FA-0276-468B-9F37-CF507D4C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BBE12-06FE-4EAA-A369-51D478109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A2714-DDDC-47D4-B4FB-27D5F1D1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1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CFD57-A317-4C54-AA68-380CC37D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3F395-AF3C-448A-9ADA-6BB7E56F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65722-7764-434A-9A81-336A67E8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4CF4D-640E-4007-B6BC-C730F78E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05DFC-F83B-4CF7-A114-6152C2BF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9EBFF-B2B5-4996-A1EE-EDB3454B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BB568-7DF3-4277-9281-201536A9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20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D1585-C116-4194-8C97-CB05CB50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8240-A053-4FD4-9037-3305D43E3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3C310-BBFB-4E63-BD77-66AD1B268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75535-1E10-485F-976B-D71AFA81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05DED-E9DD-40E7-8536-F9AECCA2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1C7BB-E956-4451-B8B5-64401452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A8C5-31D4-4EEB-934E-AD784EA2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EA5A51-3673-4D07-9DC1-5A53C6B13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E589E-9CD9-45E0-8A79-7086CCD03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AA51D-0655-4367-9371-A43FA3107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6C171-64A3-45F9-AC35-68C6F46D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80DDD-362A-4047-BBD4-6BB30130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4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D2E6B-F303-41B0-914C-41A5518A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00259-C212-45F4-A596-05F93C88C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564FC-E98F-462E-B693-9C969E157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F8AAE-7A7F-4CB3-B639-E1D9F652D266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5F3CE-B779-46E6-98F5-0F35EAF81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FCEB9-C768-48E0-9D08-C6979C49A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CB1DB-BC89-45EB-AF94-5528E16E9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9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75ED2-4BE8-4A58-9DF1-278357937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pPr algn="ctr"/>
            <a:r>
              <a:rPr lang="en-US">
                <a:solidFill>
                  <a:srgbClr val="92D050"/>
                </a:solidFill>
              </a:rPr>
              <a:t>Image Analysis II</a:t>
            </a: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65830-2325-41FF-A976-840B7558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2D050"/>
                </a:solidFill>
              </a:rPr>
              <a:t>Charge-Coupled Device (CCD)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9D829-6BF8-4CC5-9DE4-E6A1E1D64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>
              <a:solidFill>
                <a:srgbClr val="00B0F0"/>
              </a:solidFill>
            </a:endParaRPr>
          </a:p>
          <a:p>
            <a:r>
              <a:rPr lang="en-US" sz="2000" dirty="0">
                <a:solidFill>
                  <a:srgbClr val="00B0F0"/>
                </a:solidFill>
              </a:rPr>
              <a:t>Large Quantum Efficiency</a:t>
            </a:r>
          </a:p>
          <a:p>
            <a:pPr lvl="1"/>
            <a:r>
              <a:rPr lang="en-US" sz="2000" dirty="0"/>
              <a:t>Captures &gt;80% of incident light</a:t>
            </a:r>
          </a:p>
          <a:p>
            <a:pPr lvl="1"/>
            <a:r>
              <a:rPr lang="en-US" sz="2000" dirty="0"/>
              <a:t>Human eye ~1%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rgbClr val="00B0F0"/>
                </a:solidFill>
              </a:rPr>
              <a:t>Linear Scale</a:t>
            </a:r>
          </a:p>
          <a:p>
            <a:pPr lvl="1"/>
            <a:r>
              <a:rPr lang="en-US" sz="2000" dirty="0"/>
              <a:t>Human eye = logarithmic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rgbClr val="00B0F0"/>
                </a:solidFill>
              </a:rPr>
              <a:t>Long-Exposure Times</a:t>
            </a:r>
          </a:p>
          <a:p>
            <a:endParaRPr lang="en-US" sz="2000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AC94B9C-D73A-4C21-A5BC-60FB5315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1" y="2720297"/>
            <a:ext cx="3782422" cy="378242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" name="Picture 2" descr="https://upload.wikimedia.org/wikipedia/en/9/94/ArgusCCD.jpg">
            <a:extLst>
              <a:ext uri="{FF2B5EF4-FFF2-40B4-BE49-F238E27FC236}">
                <a16:creationId xmlns:a16="http://schemas.microsoft.com/office/drawing/2014/main" id="{7AA01401-7F8C-4952-986C-CB90FD60D7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521" y="327147"/>
            <a:ext cx="3782422" cy="242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56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02D3-DF4E-468F-B3B2-BDAB5676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2D050"/>
                </a:solidFill>
              </a:rPr>
              <a:t>Exposure Times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05BF2-BDA3-4B75-BE98-853D5C885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B0F0"/>
                </a:solidFill>
              </a:rPr>
              <a:t>Longer exposure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	= more light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B0F0"/>
                </a:solidFill>
              </a:rPr>
              <a:t>Faint Objects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	~ minutes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	e.g. Galaxies, Nebulae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B0F0"/>
                </a:solidFill>
              </a:rPr>
              <a:t>Bright Objects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	~ seconds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	e.g. Star Cluster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685D46C-B1E9-4889-830A-F296B3F54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113" y="987425"/>
            <a:ext cx="5848350" cy="4873625"/>
          </a:xfrm>
        </p:spPr>
      </p:pic>
    </p:spTree>
    <p:extLst>
      <p:ext uri="{BB962C8B-B14F-4D97-AF65-F5344CB8AC3E}">
        <p14:creationId xmlns:p14="http://schemas.microsoft.com/office/powerpoint/2010/main" val="91073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02D3-DF4E-468F-B3B2-BDAB5676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2D050"/>
                </a:solidFill>
              </a:rPr>
              <a:t>Exposure Times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05BF2-BDA3-4B75-BE98-853D5C885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B0F0"/>
                </a:solidFill>
              </a:rPr>
              <a:t>Longer exposure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	= more light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B0F0"/>
                </a:solidFill>
              </a:rPr>
              <a:t>Faint Objects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	~ minutes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	e.g. Galaxies, Nebulae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00B0F0"/>
                </a:solidFill>
              </a:rPr>
              <a:t>Bright Objects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	~ seconds</a:t>
            </a:r>
          </a:p>
          <a:p>
            <a:pPr algn="just" defTabSz="457200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	e.g. Star Cluster </a:t>
            </a:r>
          </a:p>
        </p:txBody>
      </p:sp>
      <p:pic>
        <p:nvPicPr>
          <p:cNvPr id="7" name="Picture 7" descr="A picture containing outdoor, black, photo, night&#10;&#10;Description generated with very high confidence">
            <a:extLst>
              <a:ext uri="{FF2B5EF4-FFF2-40B4-BE49-F238E27FC236}">
                <a16:creationId xmlns:a16="http://schemas.microsoft.com/office/drawing/2014/main" id="{2C3D5FA8-4010-4062-8CFD-DB98B3F12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3800" y="1438275"/>
            <a:ext cx="3990975" cy="3971925"/>
          </a:xfrm>
        </p:spPr>
      </p:pic>
    </p:spTree>
    <p:extLst>
      <p:ext uri="{BB962C8B-B14F-4D97-AF65-F5344CB8AC3E}">
        <p14:creationId xmlns:p14="http://schemas.microsoft.com/office/powerpoint/2010/main" val="413692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3D28-FC61-44F9-852F-01C348F59266}"/>
              </a:ext>
            </a:extLst>
          </p:cNvPr>
          <p:cNvSpPr txBox="1">
            <a:spLocks/>
          </p:cNvSpPr>
          <p:nvPr/>
        </p:nvSpPr>
        <p:spPr>
          <a:xfrm>
            <a:off x="913794" y="609600"/>
            <a:ext cx="10353763" cy="97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92D050"/>
                </a:solidFill>
              </a:rPr>
              <a:t>Iowa Robotic Observatory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A7C8B73-DB43-4873-89D9-1BF50F677197}"/>
              </a:ext>
            </a:extLst>
          </p:cNvPr>
          <p:cNvSpPr txBox="1">
            <a:spLocks/>
          </p:cNvSpPr>
          <p:nvPr/>
        </p:nvSpPr>
        <p:spPr>
          <a:xfrm>
            <a:off x="913795" y="3904106"/>
            <a:ext cx="3300984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rgbClr val="00B0F0"/>
                </a:solidFill>
              </a:rPr>
              <a:t>VAO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9ED7CF0-74FD-4961-A3FF-2F5D351FFADA}"/>
              </a:ext>
            </a:extLst>
          </p:cNvPr>
          <p:cNvSpPr txBox="1">
            <a:spLocks/>
          </p:cNvSpPr>
          <p:nvPr/>
        </p:nvSpPr>
        <p:spPr>
          <a:xfrm>
            <a:off x="913795" y="4480368"/>
            <a:ext cx="3300984" cy="21381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  <a:p>
            <a:pPr marL="0" indent="0" algn="ctr">
              <a:buNone/>
            </a:pPr>
            <a:r>
              <a:rPr lang="en-US" sz="2000"/>
              <a:t>17” Primary Mirror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0FC84-94E5-466D-9B9A-DB24B52FB6E8}"/>
              </a:ext>
            </a:extLst>
          </p:cNvPr>
          <p:cNvSpPr txBox="1">
            <a:spLocks/>
          </p:cNvSpPr>
          <p:nvPr/>
        </p:nvSpPr>
        <p:spPr>
          <a:xfrm>
            <a:off x="4442788" y="3904106"/>
            <a:ext cx="3300984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rgbClr val="00B0F0"/>
                </a:solidFill>
              </a:rPr>
              <a:t>Rigel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03F3676-78B0-459E-A5D1-6BAB2A74CDD7}"/>
              </a:ext>
            </a:extLst>
          </p:cNvPr>
          <p:cNvSpPr txBox="1">
            <a:spLocks/>
          </p:cNvSpPr>
          <p:nvPr/>
        </p:nvSpPr>
        <p:spPr>
          <a:xfrm>
            <a:off x="4441435" y="4480367"/>
            <a:ext cx="3300984" cy="21381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r>
              <a:rPr lang="en-US" sz="2000"/>
              <a:t>14” Primary Mirror</a:t>
            </a:r>
          </a:p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r>
              <a:rPr lang="en-US" sz="2000"/>
              <a:t>(Replaced by Gemini)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1AE08BD-4DEB-42AC-B570-85026466028E}"/>
              </a:ext>
            </a:extLst>
          </p:cNvPr>
          <p:cNvSpPr txBox="1">
            <a:spLocks/>
          </p:cNvSpPr>
          <p:nvPr/>
        </p:nvSpPr>
        <p:spPr>
          <a:xfrm>
            <a:off x="7966697" y="3904106"/>
            <a:ext cx="3300984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rgbClr val="00B0F0"/>
                </a:solidFill>
              </a:rPr>
              <a:t>Gemini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E4B11F7-4B94-403D-88E1-C209C3E597B4}"/>
              </a:ext>
            </a:extLst>
          </p:cNvPr>
          <p:cNvSpPr txBox="1">
            <a:spLocks/>
          </p:cNvSpPr>
          <p:nvPr/>
        </p:nvSpPr>
        <p:spPr>
          <a:xfrm>
            <a:off x="7966572" y="4480365"/>
            <a:ext cx="3300984" cy="2138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r>
              <a:rPr lang="en-US" sz="2000"/>
              <a:t>20” Primary Mirror</a:t>
            </a:r>
          </a:p>
          <a:p>
            <a:pPr algn="ctr"/>
            <a:endParaRPr lang="en-US" sz="2000"/>
          </a:p>
          <a:p>
            <a:pPr marL="0" indent="0" algn="ctr">
              <a:buNone/>
            </a:pPr>
            <a:r>
              <a:rPr lang="en-US" sz="2000"/>
              <a:t>(Sonoita, Arizona)</a:t>
            </a:r>
          </a:p>
        </p:txBody>
      </p:sp>
      <p:pic>
        <p:nvPicPr>
          <p:cNvPr id="9" name="Picture 2" descr="http://undergraduatestories.aau.edu/wp-content/uploads/2015/07/BryanattelescopeForWeb.jpg">
            <a:extLst>
              <a:ext uri="{FF2B5EF4-FFF2-40B4-BE49-F238E27FC236}">
                <a16:creationId xmlns:a16="http://schemas.microsoft.com/office/drawing/2014/main" id="{1CE841AB-39DA-4FC6-A8F5-5AA3B756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r="5888"/>
          <a:stretch>
            <a:fillRect/>
          </a:stretch>
        </p:blipFill>
        <p:spPr bwMode="auto">
          <a:xfrm>
            <a:off x="8075698" y="1934432"/>
            <a:ext cx="3092368" cy="16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content.xx.fbcdn.net/hphotos-xaf1/t31.0-8/10348843_356352104541291_1961976917815458522_o.jpg">
            <a:extLst>
              <a:ext uri="{FF2B5EF4-FFF2-40B4-BE49-F238E27FC236}">
                <a16:creationId xmlns:a16="http://schemas.microsoft.com/office/drawing/2014/main" id="{19D11AAE-CFDA-40BE-8E93-07657CBD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3913"/>
          <a:stretch>
            <a:fillRect/>
          </a:stretch>
        </p:blipFill>
        <p:spPr bwMode="auto">
          <a:xfrm>
            <a:off x="1018102" y="1938918"/>
            <a:ext cx="3092368" cy="16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astro.physics.uiowa.edu/rigel/_Media/rigel-at-winer-2.jpeg">
            <a:extLst>
              <a:ext uri="{FF2B5EF4-FFF2-40B4-BE49-F238E27FC236}">
                <a16:creationId xmlns:a16="http://schemas.microsoft.com/office/drawing/2014/main" id="{B11D8BB1-7A72-42F9-993F-46CB3D5D7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7" t="9383" r="727" b="42543"/>
          <a:stretch/>
        </p:blipFill>
        <p:spPr bwMode="auto">
          <a:xfrm>
            <a:off x="4545743" y="1939094"/>
            <a:ext cx="3092368" cy="16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66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content.xx.fbcdn.net/hphotos-xfa1/t31.0-8/11406219_487673388075828_4104383500362207927_o.png">
            <a:extLst>
              <a:ext uri="{FF2B5EF4-FFF2-40B4-BE49-F238E27FC236}">
                <a16:creationId xmlns:a16="http://schemas.microsoft.com/office/drawing/2014/main" id="{06A76604-C971-47F4-A6D2-FE912B1B7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445" y="667062"/>
            <a:ext cx="7542567" cy="553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358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E34D-F7A7-4428-A885-22FE9224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Eclipsing Binary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6789CAC-CC72-444B-8E36-0F5CE070255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Magnitude definition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US" sz="2000" dirty="0"/>
              </a:p>
              <a:p>
                <a:pPr marL="568325" indent="-568325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= magnitude of reference star (Vega=0)</a:t>
                </a:r>
              </a:p>
              <a:p>
                <a:pPr marL="568325" indent="-568325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= flux (brightness) of reference star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6789CAC-CC72-444B-8E36-0F5CE0702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eclipsing binary gif">
            <a:extLst>
              <a:ext uri="{FF2B5EF4-FFF2-40B4-BE49-F238E27FC236}">
                <a16:creationId xmlns:a16="http://schemas.microsoft.com/office/drawing/2014/main" id="{66ECFA9C-73AA-41C6-B0E6-F061B1F937D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88" y="1109662"/>
            <a:ext cx="57150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18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E34D-F7A7-4428-A885-22FE9224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Eclipsing Binary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6789CAC-CC72-444B-8E36-0F5CE070255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Magnitude definition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−5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B6789CAC-CC72-444B-8E36-0F5CE0702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Image result for eclipsing binary gif">
            <a:extLst>
              <a:ext uri="{FF2B5EF4-FFF2-40B4-BE49-F238E27FC236}">
                <a16:creationId xmlns:a16="http://schemas.microsoft.com/office/drawing/2014/main" id="{66ECFA9C-73AA-41C6-B0E6-F061B1F937D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88" y="1109662"/>
            <a:ext cx="57150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04FC7A-C60C-4D8A-810D-CC29E37B3E52}"/>
              </a:ext>
            </a:extLst>
          </p:cNvPr>
          <p:cNvCxnSpPr>
            <a:cxnSpLocks/>
          </p:cNvCxnSpPr>
          <p:nvPr/>
        </p:nvCxnSpPr>
        <p:spPr>
          <a:xfrm flipV="1">
            <a:off x="1372496" y="3616144"/>
            <a:ext cx="1172498" cy="6235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E143EAF-3C78-4457-B1D4-B78D92DBA362}"/>
              </a:ext>
            </a:extLst>
          </p:cNvPr>
          <p:cNvSpPr txBox="1"/>
          <p:nvPr/>
        </p:nvSpPr>
        <p:spPr>
          <a:xfrm>
            <a:off x="590238" y="4218039"/>
            <a:ext cx="1813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Ptolemy’s System</a:t>
            </a:r>
          </a:p>
          <a:p>
            <a:r>
              <a:rPr lang="en-US" dirty="0"/>
              <a:t>1 = Brightest </a:t>
            </a:r>
          </a:p>
          <a:p>
            <a:r>
              <a:rPr lang="en-US" dirty="0"/>
              <a:t>6 = Faintest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F21ACD-5541-477D-8EC4-3E97B6754137}"/>
              </a:ext>
            </a:extLst>
          </p:cNvPr>
          <p:cNvCxnSpPr>
            <a:cxnSpLocks/>
          </p:cNvCxnSpPr>
          <p:nvPr/>
        </p:nvCxnSpPr>
        <p:spPr>
          <a:xfrm flipH="1" flipV="1">
            <a:off x="3454966" y="3657601"/>
            <a:ext cx="770447" cy="185092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9A3035-28DC-4809-AAF8-BFC3A1017E08}"/>
              </a:ext>
            </a:extLst>
          </p:cNvPr>
          <p:cNvCxnSpPr>
            <a:cxnSpLocks/>
          </p:cNvCxnSpPr>
          <p:nvPr/>
        </p:nvCxnSpPr>
        <p:spPr>
          <a:xfrm flipV="1">
            <a:off x="2278626" y="3657600"/>
            <a:ext cx="764821" cy="208121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82C604-AE6E-4177-A98E-DE54D7192820}"/>
              </a:ext>
            </a:extLst>
          </p:cNvPr>
          <p:cNvSpPr txBox="1"/>
          <p:nvPr/>
        </p:nvSpPr>
        <p:spPr>
          <a:xfrm>
            <a:off x="1314965" y="5777191"/>
            <a:ext cx="1927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eye uses</a:t>
            </a:r>
          </a:p>
          <a:p>
            <a:r>
              <a:rPr lang="en-US" dirty="0"/>
              <a:t>logarithmic scaling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866A98-B81D-46B6-9A20-73AD2DFB05F7}"/>
                  </a:ext>
                </a:extLst>
              </p:cNvPr>
              <p:cNvSpPr txBox="1"/>
              <p:nvPr/>
            </p:nvSpPr>
            <p:spPr>
              <a:xfrm>
                <a:off x="3518624" y="5574394"/>
                <a:ext cx="1810560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𝑏𝑟𝑖𝑔h𝑡𝑒𝑠𝑡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𝑑𝑖𝑚𝑚𝑒𝑠𝑡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866A98-B81D-46B6-9A20-73AD2DFB0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624" y="5574394"/>
                <a:ext cx="1810560" cy="675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331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tcmt.org/art/czev343/CzeV343animated.gif">
            <a:extLst>
              <a:ext uri="{FF2B5EF4-FFF2-40B4-BE49-F238E27FC236}">
                <a16:creationId xmlns:a16="http://schemas.microsoft.com/office/drawing/2014/main" id="{227AF08C-AC6A-4302-AB30-119B593B59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128" y="-2560"/>
            <a:ext cx="8235745" cy="68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39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79B0-6EF7-4950-BBB5-2C185BEF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B0F0"/>
                </a:solidFill>
              </a:rPr>
              <a:t>Which direction has the least amount of interference?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E8D3B-C132-4D4C-9CD3-93FE4B75B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Toward the Horizon, facing South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Toward the Horizon, facing North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Facing East, away from the Sunset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Straight up toward the zenith</a:t>
            </a:r>
          </a:p>
          <a:p>
            <a:endParaRPr lang="en-US" sz="20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4E9A742-79A0-4754-82A5-6451C3B57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</p:spTree>
    <p:extLst>
      <p:ext uri="{BB962C8B-B14F-4D97-AF65-F5344CB8AC3E}">
        <p14:creationId xmlns:p14="http://schemas.microsoft.com/office/powerpoint/2010/main" val="140667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79B0-6EF7-4950-BBB5-2C185BEF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B0F0"/>
                </a:solidFill>
              </a:rPr>
              <a:t>Which direction has the least amount of interference?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E8D3B-C132-4D4C-9CD3-93FE4B75B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Toward the Horizon, facing South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Toward the Horizon, facing North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Facing East, away from the Sunset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Straight up toward the zenith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91BF78C-1260-42D3-86E3-CEB41445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10" y="4770742"/>
            <a:ext cx="5353030" cy="1867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F3390-D954-4F99-A99B-49D2BC4A0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10" y="362857"/>
            <a:ext cx="5353029" cy="44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2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326CF-0F16-4482-84A5-192CBBB8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B0F0"/>
                </a:solidFill>
              </a:rPr>
              <a:t>When will a given object be at its greatest altitude?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555A7-446C-4950-8C60-F50D0998C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When it reaches the zenith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When it crosses the local meridian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When its right ascension is at 12</a:t>
            </a:r>
            <a:r>
              <a:rPr lang="en-US" sz="2000" baseline="30000" dirty="0"/>
              <a:t>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At midnight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D6BA34-A609-4168-A6E0-A83F7F5F0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62819"/>
            <a:ext cx="6172200" cy="4122836"/>
          </a:xfrm>
        </p:spPr>
      </p:pic>
    </p:spTree>
    <p:extLst>
      <p:ext uri="{BB962C8B-B14F-4D97-AF65-F5344CB8AC3E}">
        <p14:creationId xmlns:p14="http://schemas.microsoft.com/office/powerpoint/2010/main" val="134391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326CF-0F16-4482-84A5-192CBBB8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B0F0"/>
                </a:solidFill>
              </a:rPr>
              <a:t>When will a given object be at its greatest altitude?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555A7-446C-4950-8C60-F50D0998C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endParaRPr lang="en-US" sz="2000" dirty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When it reaches the zenith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</a:rPr>
              <a:t>When it crosses the local meridian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When its right ascension is at 12</a:t>
            </a:r>
            <a:r>
              <a:rPr lang="en-US" sz="2000" baseline="30000" dirty="0">
                <a:solidFill>
                  <a:schemeClr val="bg1"/>
                </a:solidFill>
              </a:rPr>
              <a:t>h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At midnight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C17221B-E4C4-464F-A57F-974621743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429" y="1233713"/>
            <a:ext cx="4253043" cy="4120135"/>
          </a:xfrm>
        </p:spPr>
      </p:pic>
    </p:spTree>
    <p:extLst>
      <p:ext uri="{BB962C8B-B14F-4D97-AF65-F5344CB8AC3E}">
        <p14:creationId xmlns:p14="http://schemas.microsoft.com/office/powerpoint/2010/main" val="56571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1D35-EC74-4C61-9F43-090BE2D6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B0F0"/>
                </a:solidFill>
              </a:rPr>
              <a:t>Why don’t planets have the same RA and Dec all year?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4A815-E0B0-4F33-AB6F-907CC21A3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3923E2-04B5-464E-A6F0-325FA21EA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8"/>
          <a:stretch/>
        </p:blipFill>
        <p:spPr>
          <a:xfrm>
            <a:off x="5183188" y="1039081"/>
            <a:ext cx="6172200" cy="4592462"/>
          </a:xfrm>
        </p:spPr>
      </p:pic>
    </p:spTree>
    <p:extLst>
      <p:ext uri="{BB962C8B-B14F-4D97-AF65-F5344CB8AC3E}">
        <p14:creationId xmlns:p14="http://schemas.microsoft.com/office/powerpoint/2010/main" val="348892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1D35-EC74-4C61-9F43-090BE2D6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00B0F0"/>
                </a:solidFill>
              </a:rPr>
              <a:t>Why don’t planets have the same RA and Dec all year?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44A815-E0B0-4F33-AB6F-907CC21A3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They revolve around the Sun</a:t>
            </a:r>
          </a:p>
          <a:p>
            <a:pPr algn="ctr"/>
            <a:endParaRPr lang="en-US" sz="20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3954656-5CC2-43CF-B7A1-0F98A605B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48537"/>
            <a:ext cx="6172200" cy="4351401"/>
          </a:xfrm>
        </p:spPr>
      </p:pic>
    </p:spTree>
    <p:extLst>
      <p:ext uri="{BB962C8B-B14F-4D97-AF65-F5344CB8AC3E}">
        <p14:creationId xmlns:p14="http://schemas.microsoft.com/office/powerpoint/2010/main" val="236653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E0F1-A302-43BF-AB44-E16624DA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Order the following colors from longest to shortest wavelength: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00AEA-FB21-43ED-BEA9-DEA2A265B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92D050"/>
                </a:solidFill>
              </a:rPr>
              <a:t>Green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Red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Blue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Violet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chemeClr val="accent4"/>
                </a:solidFill>
              </a:rPr>
              <a:t>Yellow</a:t>
            </a:r>
          </a:p>
        </p:txBody>
      </p:sp>
      <p:pic>
        <p:nvPicPr>
          <p:cNvPr id="2052" name="Picture 4" descr="https://www.w3schools.com/colors/img_colormap.gif">
            <a:extLst>
              <a:ext uri="{FF2B5EF4-FFF2-40B4-BE49-F238E27FC236}">
                <a16:creationId xmlns:a16="http://schemas.microsoft.com/office/drawing/2014/main" id="{88D381D4-F9B3-447A-A83B-E2FDFAEEB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2892"/>
            <a:ext cx="4209143" cy="357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4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E0F1-A302-43BF-AB44-E16624DAE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>
                <a:solidFill>
                  <a:srgbClr val="00B0F0"/>
                </a:solidFill>
              </a:rPr>
              <a:t>Order the following colors from longest to shortest wavelength: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00AEA-FB21-43ED-BEA9-DEA2A265B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2000"/>
          </a:p>
          <a:p>
            <a:r>
              <a:rPr lang="en-US" sz="2000">
                <a:solidFill>
                  <a:srgbClr val="FF0000"/>
                </a:solidFill>
              </a:rPr>
              <a:t>Red</a:t>
            </a:r>
          </a:p>
          <a:p>
            <a:endParaRPr lang="en-US" sz="2000"/>
          </a:p>
          <a:p>
            <a:r>
              <a:rPr lang="en-US" sz="2000">
                <a:solidFill>
                  <a:schemeClr val="accent4"/>
                </a:solidFill>
              </a:rPr>
              <a:t>Yellow</a:t>
            </a:r>
          </a:p>
          <a:p>
            <a:endParaRPr lang="en-US" sz="2000">
              <a:solidFill>
                <a:srgbClr val="00B0F0"/>
              </a:solidFill>
            </a:endParaRPr>
          </a:p>
          <a:p>
            <a:r>
              <a:rPr lang="en-US" sz="2000">
                <a:solidFill>
                  <a:srgbClr val="92D050"/>
                </a:solidFill>
              </a:rPr>
              <a:t>Green</a:t>
            </a:r>
          </a:p>
          <a:p>
            <a:endParaRPr lang="en-US" sz="2000">
              <a:solidFill>
                <a:srgbClr val="00B0F0"/>
              </a:solidFill>
            </a:endParaRPr>
          </a:p>
          <a:p>
            <a:r>
              <a:rPr lang="en-US" sz="2000">
                <a:solidFill>
                  <a:srgbClr val="00B0F0"/>
                </a:solidFill>
              </a:rPr>
              <a:t>Blue</a:t>
            </a:r>
          </a:p>
          <a:p>
            <a:endParaRPr lang="en-US" sz="2000"/>
          </a:p>
          <a:p>
            <a:r>
              <a:rPr lang="en-US" sz="2000">
                <a:solidFill>
                  <a:srgbClr val="7030A0"/>
                </a:solidFill>
              </a:rPr>
              <a:t>Violet</a:t>
            </a:r>
          </a:p>
        </p:txBody>
      </p:sp>
      <p:pic>
        <p:nvPicPr>
          <p:cNvPr id="2050" name="Picture 2" descr="https://www.ilpost.it/wp-content/uploads/2013/06/prism-1.jpg">
            <a:extLst>
              <a:ext uri="{FF2B5EF4-FFF2-40B4-BE49-F238E27FC236}">
                <a16:creationId xmlns:a16="http://schemas.microsoft.com/office/drawing/2014/main" id="{0CDF9CEB-610C-4DE1-AB63-3640483A81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0"/>
          <a:stretch/>
        </p:blipFill>
        <p:spPr bwMode="auto">
          <a:xfrm>
            <a:off x="5754913" y="1992540"/>
            <a:ext cx="5138057" cy="299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0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306</Words>
  <Application>Microsoft Office PowerPoint</Application>
  <PresentationFormat>Widescreen</PresentationFormat>
  <Paragraphs>110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Image Analysis II</vt:lpstr>
      <vt:lpstr>Which direction has the least amount of interference?</vt:lpstr>
      <vt:lpstr>Which direction has the least amount of interference?</vt:lpstr>
      <vt:lpstr>When will a given object be at its greatest altitude?</vt:lpstr>
      <vt:lpstr>When will a given object be at its greatest altitude?</vt:lpstr>
      <vt:lpstr>Why don’t planets have the same RA and Dec all year?</vt:lpstr>
      <vt:lpstr>Why don’t planets have the same RA and Dec all year?</vt:lpstr>
      <vt:lpstr>Order the following colors from longest to shortest wavelength:</vt:lpstr>
      <vt:lpstr>Order the following colors from longest to shortest wavelength:</vt:lpstr>
      <vt:lpstr>Charge-Coupled Device (CCD)</vt:lpstr>
      <vt:lpstr>Exposure Times</vt:lpstr>
      <vt:lpstr>Exposure Times</vt:lpstr>
      <vt:lpstr>PowerPoint Presentation</vt:lpstr>
      <vt:lpstr>PowerPoint Presentation</vt:lpstr>
      <vt:lpstr>Eclipsing Binary</vt:lpstr>
      <vt:lpstr>Eclipsing Binary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Analysis II</dc:title>
  <dc:creator>Brandon Bergerud</dc:creator>
  <cp:lastModifiedBy>Brandon Bergerud</cp:lastModifiedBy>
  <cp:revision>6</cp:revision>
  <dcterms:created xsi:type="dcterms:W3CDTF">2019-10-22T02:35:08Z</dcterms:created>
  <dcterms:modified xsi:type="dcterms:W3CDTF">2019-10-22T13:12:47Z</dcterms:modified>
</cp:coreProperties>
</file>